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80625" cy="7559675"/>
  <p:notesSz cx="7772400" cy="100584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1" strike="noStrike" spc="-1"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805320"/>
            <a:ext cx="9071640" cy="585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1" strike="noStrike" spc="-1"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1" strike="noStrike" spc="-1"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20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8040" y="227304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20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8040" y="4563360"/>
            <a:ext cx="292068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805320"/>
            <a:ext cx="9071640" cy="585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1" strike="noStrike" spc="-1"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/>
          <p:nvPr/>
        </p:nvPicPr>
        <p:blipFill>
          <a:blip r:embed="rId14"/>
          <a:stretch/>
        </p:blipFill>
        <p:spPr>
          <a:xfrm>
            <a:off x="0" y="16200"/>
            <a:ext cx="10080000" cy="7570080"/>
          </a:xfrm>
          <a:prstGeom prst="rect">
            <a:avLst/>
          </a:prstGeom>
          <a:ln w="2160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11200" y="3317400"/>
            <a:ext cx="5895000" cy="1143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288720" y="6995160"/>
            <a:ext cx="16776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 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48120" y="6995160"/>
            <a:ext cx="20232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 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953120" y="6995160"/>
            <a:ext cx="180324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17CD20D8-C3E1-4C0A-A0AC-5086AD949773}" type="slidenum"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1400" b="0" strike="noStrike" spc="-1">
              <a:latin typeface="Century Gothic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ázek 41"/>
          <p:cNvPicPr/>
          <p:nvPr/>
        </p:nvPicPr>
        <p:blipFill>
          <a:blip r:embed="rId14"/>
          <a:stretch/>
        </p:blipFill>
        <p:spPr>
          <a:xfrm>
            <a:off x="14760" y="0"/>
            <a:ext cx="10066680" cy="7560000"/>
          </a:xfrm>
          <a:prstGeom prst="rect">
            <a:avLst/>
          </a:prstGeom>
          <a:ln w="2160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Impact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288360" y="6995160"/>
            <a:ext cx="16776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3947760" y="6995160"/>
            <a:ext cx="20232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7952760" y="6995160"/>
            <a:ext cx="180324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36EDBB46-B2B5-4CF6-A54F-ADF2234C6678}" type="slidenum"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275800" y="3425400"/>
            <a:ext cx="45540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cs-CZ" sz="3600" b="1" strike="noStrike" spc="-1">
                <a:solidFill>
                  <a:srgbClr val="FFFFFF"/>
                </a:solidFill>
                <a:latin typeface="Source Sans Pro Black"/>
              </a:rPr>
              <a:t>Niners a ERKO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5257800" y="4050720"/>
            <a:ext cx="4572000" cy="143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cs-CZ" sz="2200" b="1" strike="noStrike" spc="-1">
                <a:solidFill>
                  <a:srgbClr val="FFFFFF"/>
                </a:solidFill>
                <a:latin typeface="Source Sans Pro Black"/>
              </a:rPr>
              <a:t>RoboPalach</a:t>
            </a:r>
          </a:p>
          <a:p>
            <a:r>
              <a:rPr lang="cs-CZ" sz="1800" b="1" strike="noStrike" spc="-1">
                <a:solidFill>
                  <a:srgbClr val="FFFFFF"/>
                </a:solidFill>
                <a:latin typeface="Source Sans Pro Black"/>
              </a:rPr>
              <a:t>Gymnázium Jana Palacha, Mělník</a:t>
            </a:r>
          </a:p>
          <a:p>
            <a:endParaRPr lang="cs-CZ" sz="1800" b="1" strike="noStrike" spc="-1">
              <a:solidFill>
                <a:srgbClr val="FFFFFF"/>
              </a:solidFill>
              <a:latin typeface="Source Sans Pro Black"/>
            </a:endParaRPr>
          </a:p>
          <a:p>
            <a:endParaRPr lang="cs-CZ" sz="1800" b="1" strike="noStrike" spc="-1">
              <a:solidFill>
                <a:srgbClr val="FFFFFF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ERKO - DPS</a:t>
            </a:r>
          </a:p>
        </p:txBody>
      </p:sp>
      <p:pic>
        <p:nvPicPr>
          <p:cNvPr id="101" name="Obrázek 100"/>
          <p:cNvPicPr/>
          <p:nvPr/>
        </p:nvPicPr>
        <p:blipFill>
          <a:blip r:embed="rId2"/>
          <a:stretch/>
        </p:blipFill>
        <p:spPr>
          <a:xfrm rot="10800000">
            <a:off x="1599840" y="2057040"/>
            <a:ext cx="6439320" cy="470592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ERKO – DPS v “plné polní”</a:t>
            </a:r>
          </a:p>
        </p:txBody>
      </p:sp>
      <p:pic>
        <p:nvPicPr>
          <p:cNvPr id="103" name="Obrázek 102"/>
          <p:cNvPicPr/>
          <p:nvPr/>
        </p:nvPicPr>
        <p:blipFill>
          <a:blip r:embed="rId2"/>
          <a:stretch/>
        </p:blipFill>
        <p:spPr>
          <a:xfrm rot="16200000">
            <a:off x="2648520" y="1962720"/>
            <a:ext cx="5321520" cy="538344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ERKO – s podvozkem</a:t>
            </a:r>
          </a:p>
        </p:txBody>
      </p:sp>
      <p:pic>
        <p:nvPicPr>
          <p:cNvPr id="105" name="Obrázek 104"/>
          <p:cNvPicPr/>
          <p:nvPr/>
        </p:nvPicPr>
        <p:blipFill>
          <a:blip r:embed="rId2"/>
          <a:stretch/>
        </p:blipFill>
        <p:spPr>
          <a:xfrm>
            <a:off x="2061000" y="2257560"/>
            <a:ext cx="6168600" cy="460044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</a:t>
            </a:r>
          </a:p>
        </p:txBody>
      </p:sp>
      <p:sp>
        <p:nvSpPr>
          <p:cNvPr id="107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Malý robot (splňuje podmínky většiny robotických soutěží)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Uzavřený =&gt; základní deska, na kterou se připojují moduly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Navržený primárně pro začátečníky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podvozek</a:t>
            </a:r>
          </a:p>
        </p:txBody>
      </p:sp>
      <p:sp>
        <p:nvSpPr>
          <p:cNvPr id="111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12" name="Obrázek 111"/>
          <p:cNvPicPr/>
          <p:nvPr/>
        </p:nvPicPr>
        <p:blipFill>
          <a:blip r:embed="rId2"/>
          <a:stretch/>
        </p:blipFill>
        <p:spPr>
          <a:xfrm>
            <a:off x="228600" y="2311200"/>
            <a:ext cx="5644800" cy="3175200"/>
          </a:xfrm>
          <a:prstGeom prst="rect">
            <a:avLst/>
          </a:prstGeom>
          <a:ln w="21600">
            <a:noFill/>
          </a:ln>
        </p:spPr>
      </p:pic>
      <p:pic>
        <p:nvPicPr>
          <p:cNvPr id="113" name="Obrázek 112"/>
          <p:cNvPicPr/>
          <p:nvPr/>
        </p:nvPicPr>
        <p:blipFill>
          <a:blip r:embed="rId3"/>
          <a:stretch/>
        </p:blipFill>
        <p:spPr>
          <a:xfrm>
            <a:off x="5237280" y="3886200"/>
            <a:ext cx="4840920" cy="272304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vysokozdvih</a:t>
            </a:r>
          </a:p>
        </p:txBody>
      </p:sp>
      <p:pic>
        <p:nvPicPr>
          <p:cNvPr id="115" name="Obrázek 114"/>
          <p:cNvPicPr/>
          <p:nvPr/>
        </p:nvPicPr>
        <p:blipFill>
          <a:blip r:embed="rId2"/>
          <a:stretch/>
        </p:blipFill>
        <p:spPr>
          <a:xfrm>
            <a:off x="734400" y="2244600"/>
            <a:ext cx="2466000" cy="4384800"/>
          </a:xfrm>
          <a:prstGeom prst="rect">
            <a:avLst/>
          </a:prstGeom>
          <a:ln w="21600">
            <a:noFill/>
          </a:ln>
        </p:spPr>
      </p:pic>
      <p:pic>
        <p:nvPicPr>
          <p:cNvPr id="116" name="Obrázek 115"/>
          <p:cNvPicPr/>
          <p:nvPr/>
        </p:nvPicPr>
        <p:blipFill>
          <a:blip r:embed="rId3"/>
          <a:stretch/>
        </p:blipFill>
        <p:spPr>
          <a:xfrm>
            <a:off x="5257800" y="1600200"/>
            <a:ext cx="4572000" cy="2571840"/>
          </a:xfrm>
          <a:prstGeom prst="rect">
            <a:avLst/>
          </a:prstGeom>
          <a:ln w="21600">
            <a:noFill/>
          </a:ln>
        </p:spPr>
      </p:pic>
      <p:pic>
        <p:nvPicPr>
          <p:cNvPr id="117" name="Obrázek 116"/>
          <p:cNvPicPr/>
          <p:nvPr/>
        </p:nvPicPr>
        <p:blipFill>
          <a:blip r:embed="rId4"/>
          <a:stretch/>
        </p:blipFill>
        <p:spPr>
          <a:xfrm>
            <a:off x="4572000" y="4632480"/>
            <a:ext cx="4363200" cy="245412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Tank</a:t>
            </a:r>
          </a:p>
        </p:txBody>
      </p:sp>
      <p:sp>
        <p:nvSpPr>
          <p:cNvPr id="11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20" name="Obrázek 119"/>
          <p:cNvPicPr/>
          <p:nvPr/>
        </p:nvPicPr>
        <p:blipFill>
          <a:blip r:embed="rId2"/>
          <a:stretch/>
        </p:blipFill>
        <p:spPr>
          <a:xfrm>
            <a:off x="207360" y="2057400"/>
            <a:ext cx="5050440" cy="2840760"/>
          </a:xfrm>
          <a:prstGeom prst="rect">
            <a:avLst/>
          </a:prstGeom>
          <a:ln w="21600">
            <a:noFill/>
          </a:ln>
        </p:spPr>
      </p:pic>
      <p:pic>
        <p:nvPicPr>
          <p:cNvPr id="121" name="Obrázek 120"/>
          <p:cNvPicPr/>
          <p:nvPr/>
        </p:nvPicPr>
        <p:blipFill>
          <a:blip r:embed="rId3"/>
          <a:stretch/>
        </p:blipFill>
        <p:spPr>
          <a:xfrm>
            <a:off x="4830840" y="3657600"/>
            <a:ext cx="5247360" cy="295164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Niners se v prvních testech osvědčili jako lepší nápad</a:t>
            </a:r>
          </a:p>
          <a:p>
            <a:pPr algn="ctr"/>
            <a:r>
              <a:rPr lang="en-US" sz="1500" b="1" strike="noStrike" spc="-1">
                <a:latin typeface="Source Sans Pro Black"/>
              </a:rPr>
              <a:t>Desku podobnou ERKU vymýšlejí v octopusLAB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Software a programovací možnosti</a:t>
            </a:r>
          </a:p>
        </p:txBody>
      </p:sp>
      <p:sp>
        <p:nvSpPr>
          <p:cNvPr id="124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Wiring(Arduino)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MicroPython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NinOS – náš vlastní systém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Wiring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27" name="Obrázek 126"/>
          <p:cNvPicPr/>
          <p:nvPr/>
        </p:nvPicPr>
        <p:blipFill>
          <a:blip r:embed="rId2"/>
          <a:stretch/>
        </p:blipFill>
        <p:spPr>
          <a:xfrm>
            <a:off x="581400" y="2286000"/>
            <a:ext cx="3990600" cy="422928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Esp32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MicroPython</a:t>
            </a:r>
          </a:p>
        </p:txBody>
      </p:sp>
      <p:sp>
        <p:nvSpPr>
          <p:cNvPr id="12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 sz="2200" b="1" strike="noStrike" spc="-1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30" name="Obrázek 129"/>
          <p:cNvPicPr/>
          <p:nvPr/>
        </p:nvPicPr>
        <p:blipFill>
          <a:blip r:embed="rId2"/>
          <a:stretch/>
        </p:blipFill>
        <p:spPr>
          <a:xfrm>
            <a:off x="609840" y="2295720"/>
            <a:ext cx="6096240" cy="410508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NinOS</a:t>
            </a:r>
          </a:p>
        </p:txBody>
      </p:sp>
      <p:pic>
        <p:nvPicPr>
          <p:cNvPr id="132" name="Obrázek 131"/>
          <p:cNvPicPr/>
          <p:nvPr/>
        </p:nvPicPr>
        <p:blipFill>
          <a:blip r:embed="rId2"/>
          <a:stretch/>
        </p:blipFill>
        <p:spPr>
          <a:xfrm>
            <a:off x="457200" y="1787400"/>
            <a:ext cx="8458200" cy="5504400"/>
          </a:xfrm>
          <a:prstGeom prst="rect">
            <a:avLst/>
          </a:prstGeom>
          <a:ln w="216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Znalostní skupiny a výuka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Zelenáči</a:t>
            </a:r>
          </a:p>
        </p:txBody>
      </p:sp>
      <p:sp>
        <p:nvSpPr>
          <p:cNvPr id="135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6. třída/Prima, prvák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Osvojení základních programátorských návyků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Uvedení do světa robotiky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NinOS a blockly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Zkušení</a:t>
            </a:r>
          </a:p>
        </p:txBody>
      </p:sp>
      <p:sp>
        <p:nvSpPr>
          <p:cNvPr id="137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Seznámení se s elektronickými obvody a součástkami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Návrh vlastního modulu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1" strike="noStrike" spc="-1">
                <a:solidFill>
                  <a:srgbClr val="000000"/>
                </a:solidFill>
                <a:latin typeface="Source Code Pro Black"/>
              </a:rPr>
              <a:t>3d modelování</a:t>
            </a:r>
            <a:endParaRPr lang="en-US" sz="18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1" strike="noStrike" spc="-1">
                <a:solidFill>
                  <a:srgbClr val="000000"/>
                </a:solidFill>
                <a:latin typeface="Source Code Pro Black"/>
              </a:rPr>
              <a:t>Návrh dps</a:t>
            </a:r>
            <a:endParaRPr lang="en-US" sz="1800" b="1" strike="noStrike" spc="-1">
              <a:solidFill>
                <a:srgbClr val="000000"/>
              </a:solidFill>
              <a:latin typeface="Impact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Wiring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Řešení robotických úloh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Niners - Pokročilý</a:t>
            </a:r>
          </a:p>
        </p:txBody>
      </p:sp>
      <p:sp>
        <p:nvSpPr>
          <p:cNvPr id="13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Bezdrátová komunikace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Složitější robotické úlohy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Python/Wiring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Děkujeme za pozornost </a:t>
            </a:r>
          </a:p>
          <a:p>
            <a:pPr algn="ctr"/>
            <a:r>
              <a:rPr lang="en-US" sz="3200" b="1" strike="noStrike" spc="-1">
                <a:latin typeface="Source Sans Pro Black"/>
              </a:rPr>
              <a:t>a </a:t>
            </a:r>
          </a:p>
          <a:p>
            <a:pPr algn="ctr"/>
            <a:r>
              <a:rPr lang="en-US" sz="3200" b="1" strike="noStrike" spc="-1">
                <a:latin typeface="Source Sans Pro Black"/>
              </a:rPr>
              <a:t>neváhejte se na cokoliv zeptat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cs-CZ" sz="3200" b="1" strike="noStrike" spc="-1">
                <a:solidFill>
                  <a:srgbClr val="000000"/>
                </a:solidFill>
                <a:latin typeface="Source Sans Pro Black"/>
              </a:rPr>
              <a:t>Co je Esp32 a co umí?</a:t>
            </a:r>
          </a:p>
        </p:txBody>
      </p:sp>
      <p:sp>
        <p:nvSpPr>
          <p:cNvPr id="88" name="TextShape 2"/>
          <p:cNvSpPr txBox="1"/>
          <p:nvPr/>
        </p:nvSpPr>
        <p:spPr>
          <a:xfrm>
            <a:off x="504000" y="2273040"/>
            <a:ext cx="5211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1" strike="noStrike" spc="-1">
                <a:solidFill>
                  <a:srgbClr val="000000"/>
                </a:solidFill>
                <a:latin typeface="Source Sans Pro Black"/>
              </a:rPr>
              <a:t>velice povedený  nástupce Esp8266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1" strike="noStrike" spc="-1">
                <a:solidFill>
                  <a:srgbClr val="000000"/>
                </a:solidFill>
                <a:latin typeface="Source Sans Pro Black"/>
              </a:rPr>
              <a:t>V našich končinách není moc známé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1" strike="noStrike" spc="-1">
                <a:solidFill>
                  <a:srgbClr val="000000"/>
                </a:solidFill>
                <a:latin typeface="Source Sans Pro Black"/>
              </a:rPr>
              <a:t>Samotná vývojová deska není vhodná pro začátečníky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1" strike="noStrike" spc="-1">
                <a:solidFill>
                  <a:srgbClr val="000000"/>
                </a:solidFill>
                <a:latin typeface="Source Sans Pro Black"/>
              </a:rPr>
              <a:t>Nečekané možnosti díky podpoře programování ve Wiring a microPythonu</a:t>
            </a:r>
          </a:p>
        </p:txBody>
      </p:sp>
      <p:sp>
        <p:nvSpPr>
          <p:cNvPr id="89" name="TextShape 3"/>
          <p:cNvSpPr txBox="1"/>
          <p:nvPr/>
        </p:nvSpPr>
        <p:spPr>
          <a:xfrm>
            <a:off x="5715000" y="2244600"/>
            <a:ext cx="419832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WiFi a Bluetooth 4.2(BLE)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Dvě jádra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160 Mhz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Flash 4MB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SRAM 512kB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36 GPIO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Source Sans Pro Black"/>
              </a:rPr>
              <a:t>Podpora SPI, I2C, UART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Je opravdu tak dobré?</a:t>
            </a:r>
          </a:p>
        </p:txBody>
      </p:sp>
      <p:graphicFrame>
        <p:nvGraphicFramePr>
          <p:cNvPr id="91" name="Table 2"/>
          <p:cNvGraphicFramePr/>
          <p:nvPr/>
        </p:nvGraphicFramePr>
        <p:xfrm>
          <a:off x="504000" y="2273040"/>
          <a:ext cx="9071640" cy="5120640"/>
        </p:xfrm>
        <a:graphic>
          <a:graphicData uri="http://schemas.openxmlformats.org/drawingml/2006/table">
            <a:tbl>
              <a:tblPr/>
              <a:tblGrid>
                <a:gridCol w="3023640"/>
                <a:gridCol w="3023640"/>
                <a:gridCol w="3024360"/>
              </a:tblGrid>
              <a:tr h="346320"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Esp32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Arduino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Počet jader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Architektura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32bit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8bit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Frekvecne CPU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160Mhz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16Mhz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WiFi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Ano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Ne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Bluetooth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Ano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Ne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Flash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4/16Mb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32KB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RAM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512KB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2KB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GPIO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36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Sběrnice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SPI, I2C, UART, CAN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SPI,I2C, UART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ADC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DAC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PWM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16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Cena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5$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3$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000"/>
    </mc:Choice>
    <mc:Fallback>
      <p:transition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Není nebe bez mráčku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4000" y="2273040"/>
            <a:ext cx="9071640" cy="34470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Některé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piny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nelze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použít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i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přes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to,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že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jsou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na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deskách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vyvedeny</a:t>
            </a:r>
            <a:endParaRPr lang="en-US" sz="2200" b="1" strike="noStrike" spc="-1" dirty="0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Jiné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piny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zase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ovlivňují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boot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Jeden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celý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analogový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kanál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nefunguje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při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používání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WiFi</a:t>
            </a:r>
            <a:endParaRPr lang="en-US" sz="2200" b="1" strike="noStrike" spc="-1" dirty="0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1" strike="noStrike" spc="-1" dirty="0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1" strike="noStrike" spc="-1" dirty="0">
              <a:solidFill>
                <a:srgbClr val="000000"/>
              </a:solidFill>
              <a:latin typeface="Source Sans Pro Black"/>
            </a:endParaRPr>
          </a:p>
          <a:p>
            <a:pPr marL="108000" algn="ctr">
              <a:spcAft>
                <a:spcPts val="1417"/>
              </a:spcAft>
              <a:buClr>
                <a:srgbClr val="000000"/>
              </a:buClr>
              <a:buSzPct val="45000"/>
            </a:pP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Ohlídat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,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který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pin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lze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použít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je pro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začátečníka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složité</a:t>
            </a:r>
            <a:endParaRPr lang="en-US" sz="2200" b="1" strike="noStrike" spc="-1" dirty="0">
              <a:solidFill>
                <a:srgbClr val="000000"/>
              </a:solidFill>
              <a:latin typeface="Source Sans Pro Black"/>
            </a:endParaRPr>
          </a:p>
          <a:p>
            <a:pPr marL="108000" algn="ctr">
              <a:spcAft>
                <a:spcPts val="1417"/>
              </a:spcAft>
              <a:buClr>
                <a:srgbClr val="000000"/>
              </a:buClr>
              <a:buSzPct val="45000"/>
            </a:pP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to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nás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vedlo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k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vytvoření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vlastních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vývojových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Source Sans Pro Black"/>
              </a:rPr>
              <a:t>desek</a:t>
            </a:r>
            <a:r>
              <a:rPr lang="en-US" sz="2200" b="1" strike="noStrike" spc="-1" dirty="0">
                <a:solidFill>
                  <a:srgbClr val="000000"/>
                </a:solidFill>
                <a:latin typeface="Source Sans Pro Black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Niners a ERKO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Proč vlastní desky?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29560" y="22860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Původní důvody: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Zjednodušit si práci s Esp32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Rychlé ověření nápadů a programů na funkčním hardware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Něco se naučit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Nynější důvody: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Vytvořit vlastní platformu pro začátečníky i pokročilé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Mít vysoce modulární desku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Něco se naučit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1" strike="noStrike" spc="-1">
                <a:solidFill>
                  <a:srgbClr val="000000"/>
                </a:solidFill>
                <a:latin typeface="Source Code Pro Black"/>
              </a:rPr>
              <a:t>Předat zkušenosti dál</a:t>
            </a:r>
            <a:endParaRPr lang="en-US" sz="1400" b="1" strike="noStrike" spc="-1">
              <a:solidFill>
                <a:srgbClr val="000000"/>
              </a:solidFill>
              <a:latin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3200" b="1" strike="noStrike" spc="-1">
                <a:latin typeface="Source Sans Pro Black"/>
              </a:rPr>
              <a:t>Na začátku byl nápad.</a:t>
            </a:r>
          </a:p>
          <a:p>
            <a:pPr algn="ctr"/>
            <a:r>
              <a:rPr lang="en-US" sz="3200" b="1" strike="noStrike" spc="-1">
                <a:latin typeface="Source Sans Pro Black"/>
              </a:rPr>
              <a:t>Dva nápady</a:t>
            </a:r>
          </a:p>
          <a:p>
            <a:pPr algn="ctr"/>
            <a:r>
              <a:rPr lang="en-US" sz="2000" b="1" strike="noStrike" spc="-1">
                <a:latin typeface="Source Sans Pro Black"/>
              </a:rPr>
              <a:t>Větší a otevřenější ERKO proti malým a uzavřeným Niners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ERKO – E</a:t>
            </a:r>
            <a:r>
              <a:rPr lang="en-US" sz="2400" b="1" strike="noStrike" spc="-1">
                <a:solidFill>
                  <a:srgbClr val="000000"/>
                </a:solidFill>
                <a:latin typeface="Source Sans Pro Black"/>
              </a:rPr>
              <a:t>sp32</a:t>
            </a:r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 R</a:t>
            </a:r>
            <a:r>
              <a:rPr lang="en-US" sz="2400" b="1" strike="noStrike" spc="-1">
                <a:solidFill>
                  <a:srgbClr val="000000"/>
                </a:solidFill>
                <a:latin typeface="Source Sans Pro Black"/>
              </a:rPr>
              <a:t>obo</a:t>
            </a:r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 K</a:t>
            </a:r>
            <a:r>
              <a:rPr lang="en-US" sz="2400" b="1" strike="noStrike" spc="-1">
                <a:solidFill>
                  <a:srgbClr val="000000"/>
                </a:solidFill>
                <a:latin typeface="Source Sans Pro Black"/>
              </a:rPr>
              <a:t>it</a:t>
            </a:r>
            <a:r>
              <a:rPr lang="en-US" sz="3200" b="1" strike="noStrike" spc="-1">
                <a:solidFill>
                  <a:srgbClr val="000000"/>
                </a:solidFill>
                <a:latin typeface="Source Sans Pro Black"/>
              </a:rPr>
              <a:t> O</a:t>
            </a: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ne</a:t>
            </a:r>
          </a:p>
        </p:txBody>
      </p:sp>
      <p:sp>
        <p:nvSpPr>
          <p:cNvPr id="9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Velká deska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Neklade požadavky na uživatele, ale uživatel na ni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000000"/>
                </a:solidFill>
                <a:latin typeface="Source Sans Pro Black"/>
              </a:rPr>
              <a:t>Co největší volnost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393</Words>
  <Application>Microsoft Office PowerPoint</Application>
  <PresentationFormat>Vlastní</PresentationFormat>
  <Paragraphs>123</Paragraphs>
  <Slides>26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26</vt:i4>
      </vt:variant>
    </vt:vector>
  </HeadingPairs>
  <TitlesOfParts>
    <vt:vector size="36" baseType="lpstr">
      <vt:lpstr>Arial</vt:lpstr>
      <vt:lpstr>Century Gothic</vt:lpstr>
      <vt:lpstr>DejaVu Sans</vt:lpstr>
      <vt:lpstr>Impact</vt:lpstr>
      <vt:lpstr>Source Code Pro Black</vt:lpstr>
      <vt:lpstr>Source Sans Pro Black</vt:lpstr>
      <vt:lpstr>Symbol</vt:lpstr>
      <vt:lpstr>Wingdings</vt:lpstr>
      <vt:lpstr>Office Theme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Xinxinli Black Edges</dc:title>
  <dc:subject>Presentation Template Design-7</dc:subject>
  <dc:creator/>
  <cp:keywords>Apache OpenOffice business</cp:keywords>
  <dc:description>Background design by Yun Chao Xu. Template implementation by Xin Li. 
2013/1/9</dc:description>
  <cp:lastModifiedBy>Pavel Šrytr</cp:lastModifiedBy>
  <cp:revision>14</cp:revision>
  <dcterms:created xsi:type="dcterms:W3CDTF">2012-11-01T16:42:16Z</dcterms:created>
  <dcterms:modified xsi:type="dcterms:W3CDTF">2019-06-04T20:18:09Z</dcterms:modified>
  <dc:language>cs-CZ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